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9"/>
  </p:handoutMasterIdLst>
  <p:sldIdLst>
    <p:sldId id="522" r:id="rId4"/>
    <p:sldId id="527" r:id="rId6"/>
    <p:sldId id="650" r:id="rId7"/>
    <p:sldId id="698" r:id="rId8"/>
    <p:sldId id="704" r:id="rId9"/>
    <p:sldId id="699" r:id="rId10"/>
    <p:sldId id="700" r:id="rId11"/>
    <p:sldId id="701" r:id="rId12"/>
    <p:sldId id="707" r:id="rId13"/>
    <p:sldId id="702" r:id="rId14"/>
    <p:sldId id="705" r:id="rId15"/>
    <p:sldId id="708" r:id="rId16"/>
    <p:sldId id="709" r:id="rId17"/>
    <p:sldId id="478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FBAC4761-0095-4685-B9DA-229890EFEBB0}">
          <p14:sldIdLst>
            <p14:sldId id="522"/>
            <p14:sldId id="527"/>
            <p14:sldId id="650"/>
            <p14:sldId id="698"/>
            <p14:sldId id="704"/>
            <p14:sldId id="699"/>
            <p14:sldId id="700"/>
            <p14:sldId id="701"/>
            <p14:sldId id="707"/>
            <p14:sldId id="702"/>
            <p14:sldId id="705"/>
            <p14:sldId id="708"/>
            <p14:sldId id="709"/>
            <p14:sldId id="4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6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6323" autoAdjust="0"/>
  </p:normalViewPr>
  <p:slideViewPr>
    <p:cSldViewPr snapToGrid="0">
      <p:cViewPr varScale="1">
        <p:scale>
          <a:sx n="83" d="100"/>
          <a:sy n="83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1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644E5-6B83-484E-B06E-5269D044D4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45C01-8370-4DA3-8DA5-A0AE7AECFD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9pPr>
          </a:lstStyle>
          <a:p>
            <a:fld id="{DF76A47F-F381-4BF3-83E2-34D85D44A2FE}" type="slidenum">
              <a:rPr lang="zh-CN" altLang="en-US"/>
            </a:fld>
            <a:endParaRPr lang="zh-CN" altLang="en-US"/>
          </a:p>
        </p:txBody>
      </p:sp>
      <p:sp>
        <p:nvSpPr>
          <p:cNvPr id="717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7172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7173" name="幻灯片编号占位符 3"/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14E5873-95F7-4515-96EC-B7B5D7E1AB66}" type="slidenum">
              <a:rPr lang="zh-CN" altLang="en-US">
                <a:sym typeface="宋体" pitchFamily="2" charset="-122"/>
              </a:rPr>
            </a:fld>
            <a:endParaRPr lang="zh-CN" altLang="en-US">
              <a:sym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96B74C-735D-4D2D-9F90-20580682F6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宋体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  <a:sym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9pPr>
          </a:lstStyle>
          <a:p>
            <a:fld id="{DF76A47F-F381-4BF3-83E2-34D85D44A2FE}" type="slidenum">
              <a:rPr lang="zh-CN" altLang="en-US"/>
            </a:fld>
            <a:endParaRPr lang="zh-CN" altLang="en-US"/>
          </a:p>
        </p:txBody>
      </p:sp>
      <p:sp>
        <p:nvSpPr>
          <p:cNvPr id="717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7172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7173" name="幻灯片编号占位符 3"/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sym typeface="Arial" panose="020B060402020209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14E5873-95F7-4515-96EC-B7B5D7E1AB66}" type="slidenum">
              <a:rPr lang="zh-CN" altLang="en-US">
                <a:sym typeface="宋体" pitchFamily="2" charset="-122"/>
              </a:rPr>
            </a:fld>
            <a:endParaRPr lang="zh-CN" altLang="en-US">
              <a:sym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3975" y="149225"/>
            <a:ext cx="2816225" cy="65039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92125" y="149225"/>
            <a:ext cx="8299450" cy="650398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92125" y="1125538"/>
            <a:ext cx="5557838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02363" y="1125538"/>
            <a:ext cx="5557837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3975" y="149225"/>
            <a:ext cx="2816225" cy="65039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92125" y="149225"/>
            <a:ext cx="8299450" cy="650398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92125" y="1125538"/>
            <a:ext cx="5557838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02363" y="1125538"/>
            <a:ext cx="5557837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68375" y="149225"/>
            <a:ext cx="83915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125538"/>
            <a:ext cx="11268075" cy="552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US" altLang="zh-CN"/>
          </a:p>
        </p:txBody>
      </p:sp>
      <p:grpSp>
        <p:nvGrpSpPr>
          <p:cNvPr id="1028" name="Group -1006"/>
          <p:cNvGrpSpPr/>
          <p:nvPr/>
        </p:nvGrpSpPr>
        <p:grpSpPr bwMode="auto">
          <a:xfrm>
            <a:off x="0" y="141288"/>
            <a:ext cx="885825" cy="679450"/>
            <a:chOff x="0" y="142043"/>
            <a:chExt cx="354475" cy="347582"/>
          </a:xfrm>
        </p:grpSpPr>
        <p:sp>
          <p:nvSpPr>
            <p:cNvPr id="1048578" name="矩形 1"/>
            <p:cNvSpPr>
              <a:spLocks noChangeArrowheads="1"/>
            </p:cNvSpPr>
            <p:nvPr/>
          </p:nvSpPr>
          <p:spPr bwMode="auto">
            <a:xfrm>
              <a:off x="0" y="142043"/>
              <a:ext cx="196931" cy="347582"/>
            </a:xfrm>
            <a:prstGeom prst="rect">
              <a:avLst/>
            </a:prstGeom>
            <a:solidFill>
              <a:srgbClr val="003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79" name="矩形 1"/>
            <p:cNvSpPr>
              <a:spLocks noChangeArrowheads="1"/>
            </p:cNvSpPr>
            <p:nvPr/>
          </p:nvSpPr>
          <p:spPr bwMode="auto">
            <a:xfrm>
              <a:off x="229964" y="142043"/>
              <a:ext cx="62255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80" name="矩形 1"/>
            <p:cNvSpPr>
              <a:spLocks noChangeArrowheads="1"/>
            </p:cNvSpPr>
            <p:nvPr/>
          </p:nvSpPr>
          <p:spPr bwMode="auto">
            <a:xfrm>
              <a:off x="325253" y="142043"/>
              <a:ext cx="29222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</p:grpSp>
      <p:pic>
        <p:nvPicPr>
          <p:cNvPr id="1029" name="图片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0" y="152400"/>
            <a:ext cx="7508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 kern="1200">
          <a:solidFill>
            <a:srgbClr val="16388A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28575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itchFamily="2" charset="-122"/>
          <a:cs typeface="+mn-cs"/>
        </a:defRPr>
      </a:lvl2pPr>
      <a:lvl3pPr marL="132270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itchFamily="2" charset="-122"/>
          <a:cs typeface="+mn-cs"/>
        </a:defRPr>
      </a:lvl3pPr>
      <a:lvl4pPr marL="173037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–"/>
        <a:defRPr sz="2000" kern="1200">
          <a:solidFill>
            <a:srgbClr val="000000"/>
          </a:solidFill>
          <a:latin typeface="Calibri" panose="020F0502020204030204" pitchFamily="34" charset="0"/>
          <a:ea typeface="宋体" pitchFamily="2" charset="-122"/>
          <a:cs typeface="+mn-cs"/>
        </a:defRPr>
      </a:lvl4pPr>
      <a:lvl5pPr marL="2138680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»"/>
        <a:defRPr sz="2000" kern="1200">
          <a:solidFill>
            <a:srgbClr val="000000"/>
          </a:solidFill>
          <a:latin typeface="Calibri" panose="020F0502020204030204" pitchFamily="34" charset="0"/>
          <a:ea typeface="宋体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68375" y="149225"/>
            <a:ext cx="83915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125538"/>
            <a:ext cx="11268075" cy="552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US" altLang="zh-CN"/>
          </a:p>
        </p:txBody>
      </p:sp>
      <p:grpSp>
        <p:nvGrpSpPr>
          <p:cNvPr id="1028" name="Group -1006"/>
          <p:cNvGrpSpPr/>
          <p:nvPr/>
        </p:nvGrpSpPr>
        <p:grpSpPr bwMode="auto">
          <a:xfrm>
            <a:off x="0" y="141288"/>
            <a:ext cx="885825" cy="679450"/>
            <a:chOff x="0" y="142043"/>
            <a:chExt cx="354475" cy="347582"/>
          </a:xfrm>
        </p:grpSpPr>
        <p:sp>
          <p:nvSpPr>
            <p:cNvPr id="1048578" name="矩形 1"/>
            <p:cNvSpPr>
              <a:spLocks noChangeArrowheads="1"/>
            </p:cNvSpPr>
            <p:nvPr/>
          </p:nvSpPr>
          <p:spPr bwMode="auto">
            <a:xfrm>
              <a:off x="0" y="142043"/>
              <a:ext cx="196931" cy="347582"/>
            </a:xfrm>
            <a:prstGeom prst="rect">
              <a:avLst/>
            </a:prstGeom>
            <a:solidFill>
              <a:srgbClr val="003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79" name="矩形 1"/>
            <p:cNvSpPr>
              <a:spLocks noChangeArrowheads="1"/>
            </p:cNvSpPr>
            <p:nvPr/>
          </p:nvSpPr>
          <p:spPr bwMode="auto">
            <a:xfrm>
              <a:off x="229964" y="142043"/>
              <a:ext cx="62255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80" name="矩形 1"/>
            <p:cNvSpPr>
              <a:spLocks noChangeArrowheads="1"/>
            </p:cNvSpPr>
            <p:nvPr/>
          </p:nvSpPr>
          <p:spPr bwMode="auto">
            <a:xfrm>
              <a:off x="325253" y="142043"/>
              <a:ext cx="29222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90204" pitchFamily="34" charset="0"/>
                  <a:ea typeface="宋体" pitchFamily="2" charset="-122"/>
                  <a:sym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</p:grpSp>
      <p:pic>
        <p:nvPicPr>
          <p:cNvPr id="1029" name="图片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0" y="152400"/>
            <a:ext cx="7508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 kern="1200">
          <a:solidFill>
            <a:srgbClr val="16388A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28575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itchFamily="2" charset="-122"/>
          <a:cs typeface="+mn-cs"/>
        </a:defRPr>
      </a:lvl2pPr>
      <a:lvl3pPr marL="132270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itchFamily="2" charset="-122"/>
          <a:cs typeface="+mn-cs"/>
        </a:defRPr>
      </a:lvl3pPr>
      <a:lvl4pPr marL="173037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–"/>
        <a:defRPr sz="2000" kern="1200">
          <a:solidFill>
            <a:srgbClr val="000000"/>
          </a:solidFill>
          <a:latin typeface="Calibri" panose="020F0502020204030204" pitchFamily="34" charset="0"/>
          <a:ea typeface="宋体" pitchFamily="2" charset="-122"/>
          <a:cs typeface="+mn-cs"/>
        </a:defRPr>
      </a:lvl4pPr>
      <a:lvl5pPr marL="2138680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»"/>
        <a:defRPr sz="2000" kern="1200">
          <a:solidFill>
            <a:srgbClr val="000000"/>
          </a:solidFill>
          <a:latin typeface="Calibri" panose="020F0502020204030204" pitchFamily="34" charset="0"/>
          <a:ea typeface="宋体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tags" Target="../tags/tag7.xml"/><Relationship Id="rId4" Type="http://schemas.openxmlformats.org/officeDocument/2006/relationships/image" Target="../media/image18.png"/><Relationship Id="rId3" Type="http://schemas.openxmlformats.org/officeDocument/2006/relationships/tags" Target="../tags/tag6.xml"/><Relationship Id="rId2" Type="http://schemas.openxmlformats.org/officeDocument/2006/relationships/image" Target="../media/image17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9.xml"/><Relationship Id="rId2" Type="http://schemas.openxmlformats.org/officeDocument/2006/relationships/image" Target="../media/image19.png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3.xml"/><Relationship Id="rId4" Type="http://schemas.openxmlformats.org/officeDocument/2006/relationships/image" Target="../media/image12.png"/><Relationship Id="rId3" Type="http://schemas.openxmlformats.org/officeDocument/2006/relationships/tags" Target="../tags/tag2.xml"/><Relationship Id="rId2" Type="http://schemas.openxmlformats.org/officeDocument/2006/relationships/image" Target="../media/image11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矩形 3"/>
          <p:cNvSpPr>
            <a:spLocks noChangeArrowheads="1"/>
          </p:cNvSpPr>
          <p:nvPr/>
        </p:nvSpPr>
        <p:spPr bwMode="auto">
          <a:xfrm>
            <a:off x="-1" y="1894490"/>
            <a:ext cx="12192000" cy="2046288"/>
          </a:xfrm>
          <a:prstGeom prst="rect">
            <a:avLst/>
          </a:prstGeom>
          <a:solidFill>
            <a:srgbClr val="004070">
              <a:alpha val="89803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1pPr>
            <a:lvl2pPr eaLnBrk="0" hangingPunct="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2pPr>
            <a:lvl3pPr eaLnBrk="0" hangingPunct="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3pPr>
            <a:lvl4pPr eaLnBrk="0" hangingPunct="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4pPr>
            <a:lvl5pPr eaLnBrk="0" hangingPunct="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计算机视觉辅助城市管理——小广告</a:t>
            </a:r>
            <a:r>
              <a:rPr lang="zh-CN" alt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识别</a:t>
            </a:r>
            <a:endParaRPr lang="zh-CN" alt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6147" name="标题 2"/>
          <p:cNvSpPr>
            <a:spLocks noGrp="1" noChangeArrowheads="1"/>
          </p:cNvSpPr>
          <p:nvPr>
            <p:ph type="ctrTitle" idx="4294967295"/>
          </p:nvPr>
        </p:nvSpPr>
        <p:spPr>
          <a:xfrm>
            <a:off x="807085" y="0"/>
            <a:ext cx="3996055" cy="933450"/>
          </a:xfrm>
        </p:spPr>
        <p:txBody>
          <a:bodyPr anchor="ctr" anchorCtr="1"/>
          <a:lstStyle/>
          <a:p>
            <a:pPr algn="l" eaLnBrk="1" latinLnBrk="0" hangingPunct="1">
              <a:lnSpc>
                <a:spcPct val="150000"/>
              </a:lnSpc>
            </a:pP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AI</a:t>
            </a:r>
            <a:r>
              <a:rPr lang="zh-CN" altLang="en-US" dirty="0">
                <a:latin typeface="Arial" panose="020B0604020202090204" pitchFamily="34" charset="0"/>
                <a:cs typeface="Arial" panose="020B0604020202090204" pitchFamily="34" charset="0"/>
              </a:rPr>
              <a:t>基础机器学习</a:t>
            </a:r>
            <a:r>
              <a:rPr lang="zh-CN" altLang="en-US" dirty="0">
                <a:latin typeface="Arial" panose="020B0604020202090204" pitchFamily="34" charset="0"/>
                <a:cs typeface="Arial" panose="020B0604020202090204" pitchFamily="34" charset="0"/>
              </a:rPr>
              <a:t>项目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aphicFrame>
        <p:nvGraphicFramePr>
          <p:cNvPr id="4" name="Group 8"/>
          <p:cNvGraphicFramePr>
            <a:graphicFrameLocks noGrp="1"/>
          </p:cNvGraphicFramePr>
          <p:nvPr/>
        </p:nvGraphicFramePr>
        <p:xfrm>
          <a:off x="2586037" y="4422504"/>
          <a:ext cx="7019925" cy="1704975"/>
        </p:xfrm>
        <a:graphic>
          <a:graphicData uri="http://schemas.openxmlformats.org/drawingml/2006/table">
            <a:tbl>
              <a:tblPr/>
              <a:tblGrid>
                <a:gridCol w="7019925"/>
              </a:tblGrid>
              <a:tr h="1704975"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 sz="2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itchFamily="2" charset="-122"/>
                        </a:defRPr>
                      </a:lvl2pPr>
                      <a:lvl3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itchFamily="2" charset="-122"/>
                        </a:defRPr>
                      </a:lvl3pPr>
                      <a:lvl4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itchFamily="2" charset="-122"/>
                        </a:defRPr>
                      </a:lvl4pPr>
                      <a:lvl5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itchFamily="2" charset="-122"/>
                        </a:defRPr>
                      </a:lvl5pPr>
                      <a:lvl6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itchFamily="2" charset="-122"/>
                        </a:defRPr>
                      </a:lvl6pPr>
                      <a:lvl7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itchFamily="2" charset="-122"/>
                        </a:defRPr>
                      </a:lvl7pPr>
                      <a:lvl8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itchFamily="2" charset="-122"/>
                        </a:defRPr>
                      </a:lvl8pPr>
                      <a:lvl9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itchFamily="2" charset="-122"/>
                        </a:rPr>
                        <a:t>杨鸣谦</a:t>
                      </a:r>
                      <a:endParaRPr kumimoji="0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itchFamily="2" charset="-122"/>
                        </a:rPr>
                        <a:t>2024.06.26</a:t>
                      </a:r>
                      <a:endParaRPr kumimoji="0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itchFamily="2" charset="-122"/>
                      </a:endParaRPr>
                    </a:p>
                  </a:txBody>
                  <a:tcPr marL="91459" marR="91459" marT="45664" marB="4566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sym typeface="+mn-ea"/>
              </a:rPr>
              <a:t>工作</a:t>
            </a:r>
            <a:r>
              <a:rPr lang="zh-CN" altLang="en-US" dirty="0">
                <a:solidFill>
                  <a:srgbClr val="002060"/>
                </a:solidFill>
                <a:sym typeface="+mn-ea"/>
              </a:rPr>
              <a:t>反思</a:t>
            </a:r>
            <a:endParaRPr lang="zh-CN" altLang="en-US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44410" y="1107440"/>
            <a:ext cx="4719955" cy="438975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事实上，易与小广告造成混淆的种类有太多太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多，问题并没有想象的那么简单。为了</a:t>
            </a:r>
            <a:r>
              <a:rPr lang="zh-CN" altLang="en-US">
                <a:sym typeface="+mn-ea"/>
              </a:rPr>
              <a:t>更精准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地识别，我们需要在框架上添加更多的设计</a:t>
            </a:r>
            <a:r>
              <a:rPr lang="zh-CN" altLang="en-US">
                <a:sym typeface="+mn-ea"/>
              </a:rPr>
              <a:t>来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帮助</a:t>
            </a:r>
            <a:r>
              <a:rPr lang="zh-CN" altLang="en-US">
                <a:sym typeface="+mn-ea"/>
              </a:rPr>
              <a:t>识别。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具体来说，我们可以利用整体性和“从大到小”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的思想去</a:t>
            </a:r>
            <a:r>
              <a:rPr lang="zh-CN" altLang="en-US">
                <a:sym typeface="+mn-ea"/>
              </a:rPr>
              <a:t>优化。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根据个人总结的识别逻辑，构建了左侧的</a:t>
            </a:r>
            <a:r>
              <a:rPr lang="zh-CN" altLang="en-US">
                <a:sym typeface="+mn-ea"/>
              </a:rPr>
              <a:t>识别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流程，通过多次识别，逐层精确筛选出我们</a:t>
            </a:r>
            <a:r>
              <a:rPr lang="zh-CN" altLang="en-US">
                <a:sym typeface="+mn-ea"/>
              </a:rPr>
              <a:t>需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要的信息进行</a:t>
            </a:r>
            <a:r>
              <a:rPr lang="zh-CN" altLang="en-US">
                <a:sym typeface="+mn-ea"/>
              </a:rPr>
              <a:t>识别。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6730" y="993775"/>
            <a:ext cx="6769100" cy="47694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sym typeface="+mn-ea"/>
              </a:rPr>
              <a:t>工作</a:t>
            </a:r>
            <a:r>
              <a:rPr lang="zh-CN" altLang="en-US" dirty="0">
                <a:solidFill>
                  <a:srgbClr val="002060"/>
                </a:solidFill>
                <a:sym typeface="+mn-ea"/>
              </a:rPr>
              <a:t>对比</a:t>
            </a:r>
            <a:endParaRPr lang="zh-CN" altLang="en-US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8375" y="1326515"/>
            <a:ext cx="9552940" cy="523811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可以看到，在</a:t>
            </a:r>
            <a:r>
              <a:rPr lang="zh-CN" altLang="en-US">
                <a:sym typeface="+mn-ea"/>
              </a:rPr>
              <a:t>刚才提到的方法中，需要及其多的数据，以及可能需要多个预测模型</a:t>
            </a:r>
            <a:r>
              <a:rPr lang="zh-CN" altLang="en-US">
                <a:sym typeface="+mn-ea"/>
              </a:rPr>
              <a:t>互相配合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以达到层层递进的</a:t>
            </a:r>
            <a:r>
              <a:rPr lang="zh-CN" altLang="en-US">
                <a:sym typeface="+mn-ea"/>
              </a:rPr>
              <a:t>检测效果。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介于本人设备和水平有限，目前在</a:t>
            </a:r>
            <a:r>
              <a:rPr lang="en-US" altLang="zh-CN">
                <a:sym typeface="+mn-ea"/>
              </a:rPr>
              <a:t>yolo</a:t>
            </a:r>
            <a:r>
              <a:rPr lang="zh-CN" altLang="en-US">
                <a:sym typeface="+mn-ea"/>
              </a:rPr>
              <a:t>的框架上只完成了针对小广告</a:t>
            </a:r>
            <a:r>
              <a:rPr lang="zh-CN" altLang="en-US">
                <a:sym typeface="+mn-ea"/>
              </a:rPr>
              <a:t>类的有效识别。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/>
              <a:t>而我们再次分析刚才提到的方法，就可以发现，目前公开的视觉大模型正是针对真实</a:t>
            </a:r>
            <a:r>
              <a:rPr lang="zh-CN" altLang="en-US"/>
              <a:t>世界环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境训练好了的识别器，可以很好</a:t>
            </a:r>
            <a:r>
              <a:rPr lang="zh-CN" altLang="en-US"/>
              <a:t>地胜任此</a:t>
            </a:r>
            <a:r>
              <a:rPr lang="zh-CN" altLang="en-US"/>
              <a:t>任务。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我们尝试将图片递交给视觉大模型，测试其能否识别出我们需要的东西，或者说判断出</a:t>
            </a:r>
            <a:r>
              <a:rPr lang="zh-CN" altLang="en-US"/>
              <a:t>我们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错误识别的</a:t>
            </a:r>
            <a:r>
              <a:rPr lang="zh-CN" altLang="en-US"/>
              <a:t>部分。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sym typeface="+mn-ea"/>
              </a:rPr>
              <a:t>工作</a:t>
            </a:r>
            <a:r>
              <a:rPr lang="zh-CN" altLang="en-US" dirty="0">
                <a:solidFill>
                  <a:srgbClr val="002060"/>
                </a:solidFill>
                <a:sym typeface="+mn-ea"/>
              </a:rPr>
              <a:t>对比</a:t>
            </a:r>
            <a:endParaRPr lang="zh-CN" altLang="en-US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8375" y="1074420"/>
            <a:ext cx="9552940" cy="296735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/>
              <a:t>以先前识别错误的图片为例，我们让大模型生成对其的判断以及</a:t>
            </a:r>
            <a:r>
              <a:rPr lang="zh-CN" altLang="en-US"/>
              <a:t>预测结果：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“根据图片内容，红色框中的物体是一辆停在路边的快递车。这辆车上有明显的快递公司标识和</a:t>
            </a:r>
            <a:r>
              <a:rPr lang="zh-CN" altLang="en-US"/>
              <a:t>文字，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因此可以确定这不是一个小广告，而是与快递服务相关的</a:t>
            </a:r>
            <a:r>
              <a:rPr lang="zh-CN" altLang="en-US"/>
              <a:t>车辆”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可以看到，大模型的结果较为稳定，同时也更为准确。但是，大模型的识别效率要明显低于</a:t>
            </a:r>
            <a:r>
              <a:rPr lang="en-US" altLang="zh-CN"/>
              <a:t>yolo</a:t>
            </a:r>
            <a:r>
              <a:rPr lang="zh-CN" altLang="en-US"/>
              <a:t>等</a:t>
            </a:r>
            <a:r>
              <a:rPr lang="zh-CN" altLang="en-US"/>
              <a:t>算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法，为了保证效率，可以优化硬件，或者在必要时利用大模型进行验证或者判断，以获得最佳的</a:t>
            </a:r>
            <a:r>
              <a:rPr lang="zh-CN" altLang="en-US"/>
              <a:t>效果。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74190"/>
            <a:ext cx="6638925" cy="2535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7875" y="5321935"/>
            <a:ext cx="10224770" cy="271780"/>
          </a:xfrm>
          <a:prstGeom prst="rect">
            <a:avLst/>
          </a:prstGeom>
        </p:spPr>
      </p:pic>
      <p:pic>
        <p:nvPicPr>
          <p:cNvPr id="81" name="图片 80" descr="240514_133342280_frame_09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90360" y="1704340"/>
            <a:ext cx="5253990" cy="2627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sym typeface="+mn-ea"/>
              </a:rPr>
              <a:t>工作</a:t>
            </a:r>
            <a:r>
              <a:rPr lang="zh-CN" altLang="en-US" dirty="0">
                <a:solidFill>
                  <a:srgbClr val="002060"/>
                </a:solidFill>
                <a:sym typeface="+mn-ea"/>
              </a:rPr>
              <a:t>总结</a:t>
            </a:r>
            <a:endParaRPr lang="zh-CN" altLang="en-US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1520" y="1199515"/>
            <a:ext cx="9552940" cy="296735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/>
              <a:t>一些</a:t>
            </a:r>
            <a:r>
              <a:rPr lang="zh-CN" altLang="en-US"/>
              <a:t>工作记录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（在</a:t>
            </a:r>
            <a:r>
              <a:rPr lang="en-US" altLang="zh-CN"/>
              <a:t>kaggle</a:t>
            </a:r>
            <a:r>
              <a:rPr lang="zh-CN" altLang="en-US"/>
              <a:t>上进行的小规模</a:t>
            </a:r>
            <a:r>
              <a:rPr lang="zh-CN" altLang="en-US"/>
              <a:t>训练）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这里一下关了网页没能保存到</a:t>
            </a:r>
            <a:r>
              <a:rPr lang="en-US" altLang="zh-CN"/>
              <a:t>runs/train/exp</a:t>
            </a:r>
            <a:r>
              <a:rPr lang="zh-CN" altLang="en-US"/>
              <a:t>文件，只有运行完的</a:t>
            </a:r>
            <a:r>
              <a:rPr lang="zh-CN" altLang="en-US"/>
              <a:t>截图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0825" y="3025140"/>
            <a:ext cx="5276215" cy="3455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5360" y="3128010"/>
            <a:ext cx="6895465" cy="34556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矩形 3"/>
          <p:cNvSpPr>
            <a:spLocks noChangeArrowheads="1"/>
          </p:cNvSpPr>
          <p:nvPr/>
        </p:nvSpPr>
        <p:spPr bwMode="auto">
          <a:xfrm>
            <a:off x="0" y="1840062"/>
            <a:ext cx="12192000" cy="2046288"/>
          </a:xfrm>
          <a:prstGeom prst="rect">
            <a:avLst/>
          </a:prstGeom>
          <a:solidFill>
            <a:srgbClr val="004070">
              <a:alpha val="89803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1pPr>
            <a:lvl2pPr eaLnBrk="0" hangingPunct="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2pPr>
            <a:lvl3pPr eaLnBrk="0" hangingPunct="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3pPr>
            <a:lvl4pPr eaLnBrk="0" hangingPunct="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4pPr>
            <a:lvl5pPr eaLnBrk="0" hangingPunct="0"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90204" pitchFamily="34" charset="0"/>
                <a:ea typeface="宋体" pitchFamily="2" charset="-122"/>
                <a:sym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90204" pitchFamily="34" charset="0"/>
              </a:rPr>
              <a:t>Thank</a:t>
            </a:r>
            <a:r>
              <a:rPr lang="zh-CN" alt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90204" pitchFamily="34" charset="0"/>
              </a:rPr>
              <a:t> </a:t>
            </a:r>
            <a:r>
              <a:rPr lang="en-US" altLang="zh-CN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90204" pitchFamily="34" charset="0"/>
              </a:rPr>
              <a:t>You</a:t>
            </a:r>
            <a:endParaRPr lang="zh-CN" alt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6147" name="标题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807085" y="0"/>
            <a:ext cx="5067300" cy="93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1" compatLnSpc="1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16388A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1" latinLnBrk="0" hangingPunct="1">
              <a:lnSpc>
                <a:spcPct val="150000"/>
              </a:lnSpc>
            </a:pPr>
            <a:r>
              <a:rPr lang="zh-CN" altLang="en-US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基于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YOLO</a:t>
            </a:r>
            <a:r>
              <a:rPr lang="zh-CN" altLang="en-US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的小广告</a:t>
            </a:r>
            <a:r>
              <a:rPr lang="zh-CN" altLang="en-US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识别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10527" y="946785"/>
            <a:ext cx="11268075" cy="601980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一、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背景介绍</a:t>
            </a:r>
            <a:endParaRPr lang="zh-CN" altLang="en-US" sz="2400" b="1" dirty="0">
              <a:solidFill>
                <a:schemeClr val="tx1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城市管理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从基础的小广告识别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开始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  <a:p>
            <a:pPr marL="457200" lvl="0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sz="233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二、具体工作</a:t>
            </a:r>
            <a:r>
              <a:rPr lang="zh-CN" altLang="en-US" sz="233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介绍</a:t>
            </a:r>
            <a:endParaRPr lang="zh-CN" altLang="en-US" sz="2330" b="1" dirty="0">
              <a:solidFill>
                <a:schemeClr val="tx1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sz="1995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工作</a:t>
            </a:r>
            <a:r>
              <a:rPr lang="zh-CN" altLang="en-US" sz="1995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内容</a:t>
            </a:r>
            <a:endParaRPr lang="zh-CN" altLang="en-US" sz="1995" b="1" dirty="0">
              <a:solidFill>
                <a:schemeClr val="tx1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sz="1995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工作</a:t>
            </a:r>
            <a:r>
              <a:rPr lang="zh-CN" altLang="en-US" sz="1995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展示</a:t>
            </a:r>
            <a:endParaRPr lang="zh-CN" altLang="en-US" sz="1995" b="1" dirty="0">
              <a:solidFill>
                <a:schemeClr val="tx1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  <a:p>
            <a:pPr marL="457200" lvl="0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sz="233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三、工作</a:t>
            </a:r>
            <a:r>
              <a:rPr lang="zh-CN" altLang="en-US" sz="233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评估</a:t>
            </a:r>
            <a:endParaRPr lang="zh-CN" altLang="en-US" sz="2330" b="1" dirty="0">
              <a:solidFill>
                <a:schemeClr val="tx1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工作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反思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效果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对比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工作总结</a:t>
            </a:r>
            <a:endParaRPr lang="en-US" altLang="zh-CN" sz="2000" b="1" dirty="0">
              <a:solidFill>
                <a:schemeClr val="tx1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None/>
            </a:pPr>
            <a:endParaRPr lang="zh-CN" altLang="en-US" sz="2400" b="1" dirty="0">
              <a:solidFill>
                <a:schemeClr val="tx1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AI</a:t>
            </a:r>
            <a:r>
              <a:rPr lang="zh-CN" altLang="en-US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基础机器学习项目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sym typeface="+mn-ea"/>
              </a:rPr>
              <a:t>背景介绍</a:t>
            </a:r>
            <a:endParaRPr lang="zh-CN" altLang="en-US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185" y="1316355"/>
            <a:ext cx="10605770" cy="450532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2000" b="1"/>
              <a:t>城市规划管理，是国家空间治理体系的重要组成部分，与城市发展息息相关。</a:t>
            </a:r>
            <a:endParaRPr lang="zh-CN" altLang="en-US" sz="2000" b="1"/>
          </a:p>
          <a:p>
            <a:pPr algn="l">
              <a:lnSpc>
                <a:spcPct val="150000"/>
              </a:lnSpc>
            </a:pPr>
            <a:r>
              <a:rPr lang="zh-CN" altLang="en-US" sz="2000"/>
              <a:t>近年来我国对于城市管理的政策愈发完善，在城市逐渐变整洁、现代化的今天，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zh-CN" altLang="en-US" sz="2000"/>
              <a:t>城市管理包括很多方面，例如清理违规小广告、修复破损路面、监控占道经营等等。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zh-CN" altLang="en-US" sz="2000"/>
              <a:t>当下一种较为常见的管理方式，是先通过街道拍摄的方式获取街道或者社区的环境信息，</a:t>
            </a:r>
            <a:r>
              <a:rPr lang="zh-CN" altLang="en-US" sz="2000">
                <a:sym typeface="+mn-ea"/>
              </a:rPr>
              <a:t>再经由人工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zh-CN" altLang="en-US" sz="2000">
                <a:sym typeface="+mn-ea"/>
              </a:rPr>
              <a:t>观看来筛选出哪些墙面需要粉刷，或是哪些路面急需修复。</a:t>
            </a:r>
            <a:endParaRPr lang="zh-CN" altLang="en-US" sz="2000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000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sym typeface="+mn-ea"/>
              </a:rPr>
              <a:t>这种检测方式往往耗时耗力，而在人工智能视觉技术的加持下，我们可以把枯燥繁琐的工作交给机器。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endParaRPr lang="zh-CN" alt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sym typeface="+mn-ea"/>
              </a:rPr>
              <a:t>具体</a:t>
            </a:r>
            <a:r>
              <a:rPr lang="zh-CN" altLang="en-US" dirty="0">
                <a:solidFill>
                  <a:srgbClr val="002060"/>
                </a:solidFill>
                <a:sym typeface="+mn-ea"/>
              </a:rPr>
              <a:t>工作介绍</a:t>
            </a:r>
            <a:endParaRPr lang="zh-CN" altLang="en-US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245" y="1031875"/>
            <a:ext cx="10109835" cy="513461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/>
              <a:t>我们选择了从较为简单的小广告识别开始。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具体来说，我们需要检测类似下图中的小广告</a:t>
            </a:r>
            <a:r>
              <a:rPr lang="zh-CN" altLang="en-US"/>
              <a:t>残留：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由于应用场景的特性，我们需要程序拥有一定的实时性和较高的</a:t>
            </a:r>
            <a:r>
              <a:rPr lang="zh-CN" altLang="en-US"/>
              <a:t>吞吐量，于此我们选择</a:t>
            </a:r>
            <a:r>
              <a:rPr lang="en-US" altLang="zh-CN"/>
              <a:t>yolo</a:t>
            </a:r>
            <a:r>
              <a:rPr lang="zh-CN" altLang="en-US"/>
              <a:t>系列算法</a:t>
            </a:r>
            <a:r>
              <a:rPr lang="zh-CN" altLang="en-US"/>
              <a:t>来实现。</a:t>
            </a:r>
            <a:endParaRPr lang="zh-CN" altLang="en-US"/>
          </a:p>
        </p:txBody>
      </p:sp>
      <p:pic>
        <p:nvPicPr>
          <p:cNvPr id="3" name="图片 2" descr="240523_151508052_frame_00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2345690"/>
            <a:ext cx="5809615" cy="2907030"/>
          </a:xfrm>
          <a:prstGeom prst="rect">
            <a:avLst/>
          </a:prstGeom>
        </p:spPr>
      </p:pic>
      <p:pic>
        <p:nvPicPr>
          <p:cNvPr id="5" name="图片 4" descr="240531_113900594_frame_18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3159125"/>
            <a:ext cx="5485130" cy="2652395"/>
          </a:xfrm>
          <a:prstGeom prst="rect">
            <a:avLst/>
          </a:prstGeom>
        </p:spPr>
      </p:pic>
      <p:pic>
        <p:nvPicPr>
          <p:cNvPr id="7" name="图片 6" descr="240514_133342280_frame_05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35" y="149225"/>
            <a:ext cx="5484495" cy="2742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sym typeface="+mn-ea"/>
              </a:rPr>
              <a:t>数据分析</a:t>
            </a:r>
            <a:endParaRPr lang="zh-CN" altLang="en-US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8375" y="1074420"/>
            <a:ext cx="9552940" cy="48475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 b="1"/>
              <a:t>数据的处理，是这次工作中很重要的一环，也</a:t>
            </a:r>
            <a:r>
              <a:rPr lang="zh-CN" altLang="en-US" b="1"/>
              <a:t>占用了</a:t>
            </a:r>
            <a:endParaRPr lang="zh-CN" altLang="en-US" b="1"/>
          </a:p>
          <a:p>
            <a:pPr algn="l">
              <a:lnSpc>
                <a:spcPct val="150000"/>
              </a:lnSpc>
            </a:pPr>
            <a:r>
              <a:rPr lang="zh-CN" altLang="en-US" b="1"/>
              <a:t>大量的</a:t>
            </a:r>
            <a:r>
              <a:rPr lang="zh-CN" altLang="en-US" b="1"/>
              <a:t>时间。</a:t>
            </a:r>
            <a:endParaRPr lang="zh-CN" altLang="en-US" b="1"/>
          </a:p>
          <a:p>
            <a:pPr algn="l">
              <a:lnSpc>
                <a:spcPct val="150000"/>
              </a:lnSpc>
            </a:pPr>
            <a:r>
              <a:rPr lang="zh-CN" altLang="en-US" b="1"/>
              <a:t>从第三方视频的数据中，可以找到很多包含小广告的</a:t>
            </a:r>
            <a:br>
              <a:rPr lang="zh-CN" altLang="en-US" b="1"/>
            </a:br>
            <a:r>
              <a:rPr lang="zh-CN" altLang="en-US" b="1"/>
              <a:t>墙面，但同时也有很多与其及其相似的</a:t>
            </a:r>
            <a:r>
              <a:rPr lang="zh-CN" altLang="en-US" b="1"/>
              <a:t>数据。</a:t>
            </a:r>
            <a:endParaRPr lang="zh-CN" altLang="en-US" b="1"/>
          </a:p>
          <a:p>
            <a:pPr algn="l">
              <a:lnSpc>
                <a:spcPct val="150000"/>
              </a:lnSpc>
            </a:pPr>
            <a:endParaRPr lang="zh-CN" altLang="en-US" b="1"/>
          </a:p>
          <a:p>
            <a:pPr algn="l">
              <a:lnSpc>
                <a:spcPct val="150000"/>
              </a:lnSpc>
            </a:pPr>
            <a:r>
              <a:rPr lang="zh-CN" altLang="en-US"/>
              <a:t>小广告的识别可以说是很简单的，</a:t>
            </a:r>
            <a:r>
              <a:rPr lang="zh-CN" altLang="en-US"/>
              <a:t>但同时也是很复杂</a:t>
            </a:r>
            <a:r>
              <a:rPr lang="zh-CN" altLang="en-US"/>
              <a:t>的。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对机器</a:t>
            </a:r>
            <a:r>
              <a:rPr lang="zh-CN" altLang="en-US"/>
              <a:t>而言，“小广告”就是平面中另一块不一样的</a:t>
            </a:r>
            <a:r>
              <a:rPr lang="zh-CN" altLang="en-US"/>
              <a:t>区域，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这样</a:t>
            </a:r>
            <a:r>
              <a:rPr lang="zh-CN" altLang="en-US"/>
              <a:t>的话，识别就可以做得很快</a:t>
            </a:r>
            <a:r>
              <a:rPr lang="zh-CN" altLang="en-US"/>
              <a:t>很轻松。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但是对于海报、正常广告、通知等等信息，并非是一次训练</a:t>
            </a:r>
            <a:r>
              <a:rPr lang="zh-CN" altLang="en-US"/>
              <a:t>就能解决的。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3" name="图片 2" descr="240514_133342280_frame_05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9005" y="1205230"/>
            <a:ext cx="3912235" cy="19564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sym typeface="+mn-ea"/>
              </a:rPr>
              <a:t>阶段</a:t>
            </a:r>
            <a:r>
              <a:rPr lang="zh-CN" altLang="en-US" dirty="0">
                <a:solidFill>
                  <a:srgbClr val="002060"/>
                </a:solidFill>
                <a:sym typeface="+mn-ea"/>
              </a:rPr>
              <a:t>成果展示</a:t>
            </a:r>
            <a:endParaRPr lang="zh-CN" altLang="en-US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8375" y="1074420"/>
            <a:ext cx="9552940" cy="296735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/>
              <a:t>这里选用的具体框架是</a:t>
            </a:r>
            <a:r>
              <a:rPr lang="en-US" altLang="zh-CN"/>
              <a:t>yolov5.</a:t>
            </a:r>
            <a:endParaRPr lang="en-US" altLang="zh-CN"/>
          </a:p>
          <a:p>
            <a:pPr algn="l">
              <a:lnSpc>
                <a:spcPct val="150000"/>
              </a:lnSpc>
            </a:pPr>
            <a:r>
              <a:rPr lang="zh-CN" altLang="en-US"/>
              <a:t>利用默认的权重文件，经过</a:t>
            </a:r>
            <a:r>
              <a:rPr lang="en-US" altLang="zh-CN"/>
              <a:t>300</a:t>
            </a:r>
            <a:r>
              <a:rPr lang="zh-CN" altLang="en-US"/>
              <a:t>轮（大小为</a:t>
            </a:r>
            <a:r>
              <a:rPr lang="en-US" altLang="zh-CN"/>
              <a:t>640</a:t>
            </a:r>
            <a:r>
              <a:rPr lang="zh-CN" altLang="en-US"/>
              <a:t>）的训练，代码已能够进行一些基本的</a:t>
            </a:r>
            <a:r>
              <a:rPr lang="zh-CN" altLang="en-US"/>
              <a:t>预测。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一些识别结果</a:t>
            </a:r>
            <a:r>
              <a:rPr lang="zh-CN" altLang="en-US"/>
              <a:t>如下：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4" name="图片 3" descr="240523_151827551_frame_0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23385" y="2478405"/>
            <a:ext cx="7056120" cy="3528695"/>
          </a:xfrm>
          <a:prstGeom prst="rect">
            <a:avLst/>
          </a:prstGeom>
        </p:spPr>
      </p:pic>
      <p:pic>
        <p:nvPicPr>
          <p:cNvPr id="5" name="图片 4" descr="240523_163802867_frame_0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55" y="2478405"/>
            <a:ext cx="7055485" cy="3528695"/>
          </a:xfrm>
          <a:prstGeom prst="rect">
            <a:avLst/>
          </a:prstGeom>
        </p:spPr>
      </p:pic>
      <p:pic>
        <p:nvPicPr>
          <p:cNvPr id="7" name="图片 6" descr="240531_113900594_frame_2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35" y="2478405"/>
            <a:ext cx="6824980" cy="3528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sym typeface="+mn-ea"/>
              </a:rPr>
              <a:t>工作反思</a:t>
            </a:r>
            <a:endParaRPr lang="zh-CN" altLang="en-US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8375" y="838200"/>
            <a:ext cx="9552940" cy="601980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/>
              <a:t>事实上，在对数据进行处理时，就已经筛选出了很多有意思和具有迷惑性的数据，</a:t>
            </a:r>
            <a:r>
              <a:rPr lang="zh-CN" altLang="en-US"/>
              <a:t>在一开始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计划用于进行负向的训练。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 b="1"/>
              <a:t>例如：</a:t>
            </a:r>
            <a:endParaRPr lang="zh-CN" altLang="en-US" b="1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快递车厢上的</a:t>
            </a:r>
            <a:r>
              <a:rPr lang="en-US" altLang="zh-CN"/>
              <a:t>logo</a:t>
            </a:r>
            <a:r>
              <a:rPr lang="zh-CN" altLang="en-US"/>
              <a:t>；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空调外机上的</a:t>
            </a:r>
            <a:r>
              <a:rPr lang="zh-CN" altLang="en-US"/>
              <a:t>商标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（同时，也有可能是</a:t>
            </a:r>
            <a:r>
              <a:rPr lang="zh-CN" altLang="en-US"/>
              <a:t>广告）；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r>
              <a:rPr lang="en-US" altLang="zh-CN"/>
              <a:t>······</a:t>
            </a:r>
            <a:endParaRPr lang="en-US" altLang="zh-CN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81" name="图片 80" descr="240514_133342280_frame_09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2610" y="4116705"/>
            <a:ext cx="5253990" cy="2627630"/>
          </a:xfrm>
          <a:prstGeom prst="rect">
            <a:avLst/>
          </a:prstGeom>
        </p:spPr>
      </p:pic>
      <p:pic>
        <p:nvPicPr>
          <p:cNvPr id="82" name="图片 81" descr="240514_133342280_frame_09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45" y="1402080"/>
            <a:ext cx="5253355" cy="2626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sym typeface="+mn-ea"/>
              </a:rPr>
              <a:t>工作</a:t>
            </a:r>
            <a:r>
              <a:rPr lang="zh-CN" altLang="en-US" dirty="0">
                <a:solidFill>
                  <a:srgbClr val="002060"/>
                </a:solidFill>
                <a:sym typeface="+mn-ea"/>
              </a:rPr>
              <a:t>反思</a:t>
            </a:r>
            <a:endParaRPr lang="zh-CN" altLang="en-US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8375" y="1074420"/>
            <a:ext cx="9552940" cy="296735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/>
              <a:t>事实上，各种误导种类众多，我们也可以看看如图</a:t>
            </a:r>
            <a:r>
              <a:rPr lang="zh-CN" altLang="en-US"/>
              <a:t>的：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垃圾桶的标志；门上的通知公告；路牌等等，都是会“合理”检测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出的广告。</a:t>
            </a:r>
            <a:endParaRPr lang="zh-CN" altLang="en-US"/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79" name="图片 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5760" y="2589530"/>
            <a:ext cx="3284855" cy="3272155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24620" y="1074420"/>
            <a:ext cx="2992755" cy="5432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44595" y="2589530"/>
            <a:ext cx="5185410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2060"/>
                </a:solidFill>
                <a:sym typeface="+mn-ea"/>
              </a:rPr>
              <a:t>效果对比</a:t>
            </a:r>
            <a:endParaRPr lang="zh-CN" altLang="en-US" dirty="0">
              <a:solidFill>
                <a:srgbClr val="00206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8375" y="1074420"/>
            <a:ext cx="9552940" cy="296735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/>
              <a:t>当然，</a:t>
            </a:r>
            <a:r>
              <a:rPr lang="zh-CN" altLang="en-US">
                <a:sym typeface="+mn-ea"/>
              </a:rPr>
              <a:t>在较为单一的场景下，</a:t>
            </a:r>
            <a:r>
              <a:rPr lang="zh-CN" altLang="en-US"/>
              <a:t>也有精准识别的例子。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但是较为简单的场景下，其</a:t>
            </a:r>
            <a:r>
              <a:rPr lang="zh-CN" altLang="en-US" b="1"/>
              <a:t>实用性</a:t>
            </a:r>
            <a:r>
              <a:rPr lang="zh-CN" altLang="en-US"/>
              <a:t>也</a:t>
            </a:r>
            <a:r>
              <a:rPr lang="zh-CN" altLang="en-US"/>
              <a:t>有所折扣。</a:t>
            </a:r>
            <a:endParaRPr lang="zh-CN" altLang="en-US"/>
          </a:p>
        </p:txBody>
      </p:sp>
      <p:pic>
        <p:nvPicPr>
          <p:cNvPr id="83" name="图片 82" descr="240531_113900594_frame_22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" y="2345055"/>
            <a:ext cx="6456680" cy="3228340"/>
          </a:xfrm>
          <a:prstGeom prst="rect">
            <a:avLst/>
          </a:prstGeom>
        </p:spPr>
      </p:pic>
      <p:pic>
        <p:nvPicPr>
          <p:cNvPr id="3" name="图片 2" descr="240531_113900594_frame_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315" y="2344420"/>
            <a:ext cx="6456680" cy="32289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PP_MARK_KEY" val="7894b92a-c960-47a7-99ec-6e4dfd8dd848"/>
  <p:tag name="COMMONDATA" val="eyJoZGlkIjoiNWRiN2EzOTIwNTFkMWRjYjlhM2M2MjEwMTAzOTAyMTA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90204" pitchFamily="34" charset="0"/>
            <a:ea typeface="宋体" pitchFamily="2" charset="-122"/>
            <a:sym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90204" pitchFamily="34" charset="0"/>
            <a:ea typeface="宋体" pitchFamily="2" charset="-122"/>
            <a:sym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90204" pitchFamily="34" charset="0"/>
            <a:ea typeface="宋体" pitchFamily="2" charset="-122"/>
            <a:sym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90204" pitchFamily="34" charset="0"/>
            <a:ea typeface="宋体" pitchFamily="2" charset="-122"/>
            <a:sym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1528</Words>
  <Application>WPS 演示</Application>
  <PresentationFormat>宽屏</PresentationFormat>
  <Paragraphs>165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宋体</vt:lpstr>
      <vt:lpstr>Wingdings</vt:lpstr>
      <vt:lpstr>汉仪书宋二KW</vt:lpstr>
      <vt:lpstr>Calibri</vt:lpstr>
      <vt:lpstr>微软雅黑</vt:lpstr>
      <vt:lpstr>汉仪旗黑</vt:lpstr>
      <vt:lpstr>Helvetica Neue</vt:lpstr>
      <vt:lpstr>Times New Roman</vt:lpstr>
      <vt:lpstr>Wingdings</vt:lpstr>
      <vt:lpstr>宋体</vt:lpstr>
      <vt:lpstr>Arial Unicode MS</vt:lpstr>
      <vt:lpstr>等线</vt:lpstr>
      <vt:lpstr>汉仪中等线KW</vt:lpstr>
      <vt:lpstr>微软雅黑</vt:lpstr>
      <vt:lpstr>主题1</vt:lpstr>
      <vt:lpstr>1_主题1</vt:lpstr>
      <vt:lpstr>AI基础机器学习项目</vt:lpstr>
      <vt:lpstr>IO调度项目需求讨论</vt:lpstr>
      <vt:lpstr>Linux单队列和多队列</vt:lpstr>
      <vt:lpstr>背景介绍</vt:lpstr>
      <vt:lpstr>具体工作介绍</vt:lpstr>
      <vt:lpstr>背景介绍</vt:lpstr>
      <vt:lpstr>背景介绍</vt:lpstr>
      <vt:lpstr>背景介绍</vt:lpstr>
      <vt:lpstr>工作反思</vt:lpstr>
      <vt:lpstr>背景介绍</vt:lpstr>
      <vt:lpstr>工作对比</vt:lpstr>
      <vt:lpstr>工作对比</vt:lpstr>
      <vt:lpstr>工作总结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LWT</dc:creator>
  <cp:lastModifiedBy>（？）</cp:lastModifiedBy>
  <cp:revision>1786</cp:revision>
  <dcterms:created xsi:type="dcterms:W3CDTF">2024-06-25T17:48:03Z</dcterms:created>
  <dcterms:modified xsi:type="dcterms:W3CDTF">2024-06-25T17:48:03Z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206983EDB92858B826EE7366B52C668F_43</vt:lpwstr>
  </property>
  <property fmtid="{D5CDD505-2E9C-101B-9397-08002B2CF9AE}" pid="3" name="KSOProductBuildVer">
    <vt:lpwstr>2052-6.7.1.8828</vt:lpwstr>
  </property>
</Properties>
</file>